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3" r:id="rId3"/>
    <p:sldId id="294" r:id="rId4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12" autoAdjust="0"/>
    <p:restoredTop sz="94660"/>
  </p:normalViewPr>
  <p:slideViewPr>
    <p:cSldViewPr snapToGrid="0">
      <p:cViewPr varScale="1">
        <p:scale>
          <a:sx n="43" d="100"/>
          <a:sy n="43" d="100"/>
        </p:scale>
        <p:origin x="21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013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350" y="5870575"/>
            <a:ext cx="1166813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3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5870575"/>
            <a:ext cx="1198562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4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988" y="9315450"/>
            <a:ext cx="1325562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323850" y="361950"/>
            <a:ext cx="3608388" cy="141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>
                <a:latin typeface="Times New Roman" panose="02020603050405020304" pitchFamily="18" charset="0"/>
              </a:rPr>
              <a:t>AlKarkh University of Science College of science </a:t>
            </a:r>
            <a:r>
              <a:rPr lang="en-US">
                <a:latin typeface="Times New Roman" panose="02020603050405020304" pitchFamily="18" charset="0"/>
              </a:rPr>
              <a:t>First year level </a:t>
            </a:r>
          </a:p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>
                <a:latin typeface="Times New Roman" panose="02020603050405020304" pitchFamily="18" charset="0"/>
              </a:rPr>
              <a:t>General chemistry Labs</a:t>
            </a:r>
          </a:p>
          <a:p>
            <a:pPr eaLnBrk="1" hangingPunct="1">
              <a:lnSpc>
                <a:spcPts val="1825"/>
              </a:lnSpc>
              <a:spcAft>
                <a:spcPts val="838"/>
              </a:spcAft>
            </a:pPr>
            <a:r>
              <a:rPr lang="en-US" sz="1600" b="1">
                <a:latin typeface="Times New Roman" panose="02020603050405020304" pitchFamily="18" charset="0"/>
              </a:rPr>
              <a:t>Supervisor: Dr. Mohammed Abdul Baset Assistant: Anssam Dhaher Huessin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3362325" y="2008188"/>
            <a:ext cx="7651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838"/>
              </a:spcBef>
              <a:spcAft>
                <a:spcPts val="1888"/>
              </a:spcAft>
            </a:pPr>
            <a:r>
              <a:rPr lang="en-US" sz="1600" b="1">
                <a:latin typeface="Times New Roman" panose="02020603050405020304" pitchFamily="18" charset="0"/>
              </a:rPr>
              <a:t>Lab -12-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1993900" y="2514600"/>
            <a:ext cx="35020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888"/>
              </a:spcBef>
              <a:spcAft>
                <a:spcPts val="838"/>
              </a:spcAft>
            </a:pPr>
            <a:r>
              <a:rPr lang="en-US" sz="1600" b="1">
                <a:latin typeface="Times New Roman" panose="02020603050405020304" pitchFamily="18" charset="0"/>
              </a:rPr>
              <a:t>Identification of Ketones and Aldehydes</a:t>
            </a:r>
          </a:p>
        </p:txBody>
      </p:sp>
      <p:sp>
        <p:nvSpPr>
          <p:cNvPr id="9" name="Rectangle 8"/>
          <p:cNvSpPr/>
          <p:nvPr/>
        </p:nvSpPr>
        <p:spPr>
          <a:xfrm>
            <a:off x="566738" y="2859088"/>
            <a:ext cx="6615112" cy="1149350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848"/>
              </a:lnSpc>
              <a:spcBef>
                <a:spcPts val="84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Aldehydes and ketones both contain the carbonyl group.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A carbonyl group is a carbon atom double bonded to an oxygen atom.</a:t>
            </a:r>
          </a:p>
          <a:p>
            <a:pPr marL="251460" indent="-228600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The carbon and oxygen in the carbonyl group are SP</a:t>
            </a:r>
            <a:r>
              <a:rPr lang="en-US" sz="1400" baseline="30000">
                <a:latin typeface="Times New Roman"/>
              </a:rPr>
              <a:t>1 2</a:t>
            </a:r>
            <a:r>
              <a:rPr lang="en-US" sz="1400">
                <a:latin typeface="Times New Roman"/>
              </a:rPr>
              <a:t>-hybridized, with bond angles of 120°.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The difference between aldehydes and ketones is the location of the carbonyl group.</a:t>
            </a:r>
          </a:p>
        </p:txBody>
      </p:sp>
      <p:sp>
        <p:nvSpPr>
          <p:cNvPr id="51209" name="Rectangle 11"/>
          <p:cNvSpPr>
            <a:spLocks noChangeArrowheads="1"/>
          </p:cNvSpPr>
          <p:nvPr/>
        </p:nvSpPr>
        <p:spPr bwMode="auto">
          <a:xfrm>
            <a:off x="566738" y="5324475"/>
            <a:ext cx="6592887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38125" indent="-215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&gt; In ketones, two carbon groups are attached to the carbonyl carbon, while in aldehydes at least one hydrogen is attached to the carbon.</a:t>
            </a:r>
          </a:p>
        </p:txBody>
      </p:sp>
      <p:sp>
        <p:nvSpPr>
          <p:cNvPr id="51210" name="Rectangle 12"/>
          <p:cNvSpPr>
            <a:spLocks noChangeArrowheads="1"/>
          </p:cNvSpPr>
          <p:nvPr/>
        </p:nvSpPr>
        <p:spPr bwMode="auto">
          <a:xfrm>
            <a:off x="2514600" y="6848475"/>
            <a:ext cx="854075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500" b="1">
                <a:latin typeface="Times New Roman" panose="02020603050405020304" pitchFamily="18" charset="0"/>
              </a:rPr>
              <a:t>aldehyde</a:t>
            </a:r>
          </a:p>
        </p:txBody>
      </p:sp>
      <p:sp>
        <p:nvSpPr>
          <p:cNvPr id="51211" name="Rectangle 13"/>
          <p:cNvSpPr>
            <a:spLocks noChangeArrowheads="1"/>
          </p:cNvSpPr>
          <p:nvPr/>
        </p:nvSpPr>
        <p:spPr bwMode="auto">
          <a:xfrm>
            <a:off x="4545013" y="6867525"/>
            <a:ext cx="627062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500" b="1">
                <a:latin typeface="Times New Roman" panose="02020603050405020304" pitchFamily="18" charset="0"/>
              </a:rPr>
              <a:t>ketoue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6738" y="7299325"/>
            <a:ext cx="6599237" cy="1439863"/>
          </a:xfrm>
          <a:prstGeom prst="rect">
            <a:avLst/>
          </a:prstGeom>
        </p:spPr>
        <p:txBody>
          <a:bodyPr lIns="0" tIns="0" rIns="0" bIns="0"/>
          <a:lstStyle/>
          <a:p>
            <a:pPr marL="266700" algn="just" eaLnBrk="1" fontAlgn="auto" hangingPunct="1"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400">
                <a:latin typeface="Times New Roman"/>
              </a:rPr>
              <a:t>1. Iodoform (triiodomethane ) CHI</a:t>
            </a:r>
            <a:r>
              <a:rPr lang="en-US" sz="900" b="1" spc="100">
                <a:latin typeface="Times New Roman"/>
              </a:rPr>
              <a:t>3</a:t>
            </a:r>
            <a:r>
              <a:rPr lang="en-US" sz="1400">
                <a:latin typeface="Times New Roman"/>
              </a:rPr>
              <a:t> Test for Methyl Ketones</a:t>
            </a:r>
          </a:p>
          <a:p>
            <a:pPr marL="482600" indent="-215900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Methyl ketones (containing a methyl group attached to the carbonyl), but not other ketones, are oxidized by iodine (I</a:t>
            </a:r>
            <a:r>
              <a:rPr lang="en-US" sz="900" b="1" spc="100">
                <a:latin typeface="Times New Roman"/>
              </a:rPr>
              <a:t>2</a:t>
            </a:r>
            <a:r>
              <a:rPr lang="en-US" sz="1400">
                <a:latin typeface="Times New Roman"/>
              </a:rPr>
              <a:t>) in aqueous sodium hydroxide (NaOH).</a:t>
            </a:r>
          </a:p>
          <a:p>
            <a:pPr marL="482600" indent="-215900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The ketone is oxidized to a carboxylic acid; yellow iodoform also forms. It is the yellow iodoform (CHI</a:t>
            </a:r>
            <a:r>
              <a:rPr lang="en-US" sz="900" b="1" spc="100">
                <a:latin typeface="Times New Roman"/>
              </a:rPr>
              <a:t>3</a:t>
            </a:r>
            <a:r>
              <a:rPr lang="en-US" sz="1400">
                <a:latin typeface="Times New Roman"/>
              </a:rPr>
              <a:t>) that is indication of a positive test.</a:t>
            </a:r>
          </a:p>
          <a:p>
            <a:pPr marL="266700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The formation of a yellow precipitate is the indicator that a methyl ketone is present.</a:t>
            </a:r>
          </a:p>
        </p:txBody>
      </p:sp>
      <p:sp>
        <p:nvSpPr>
          <p:cNvPr id="51213" name="Rectangle 15"/>
          <p:cNvSpPr>
            <a:spLocks noChangeArrowheads="1"/>
          </p:cNvSpPr>
          <p:nvPr/>
        </p:nvSpPr>
        <p:spPr bwMode="auto">
          <a:xfrm>
            <a:off x="566738" y="8802688"/>
            <a:ext cx="6599237" cy="4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482600" indent="-215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850"/>
              </a:lnSpc>
            </a:pPr>
            <a:r>
              <a:rPr lang="en-US" sz="1400">
                <a:latin typeface="Times New Roman" panose="02020603050405020304" pitchFamily="18" charset="0"/>
              </a:rPr>
              <a:t>&gt;    Acetaldehyde, but not other aldehydes, gives this test owing to its structural similarity to methyl ketones.</a:t>
            </a:r>
          </a:p>
        </p:txBody>
      </p:sp>
      <p:sp>
        <p:nvSpPr>
          <p:cNvPr id="51214" name="Rectangle 16"/>
          <p:cNvSpPr>
            <a:spLocks noChangeArrowheads="1"/>
          </p:cNvSpPr>
          <p:nvPr/>
        </p:nvSpPr>
        <p:spPr bwMode="auto">
          <a:xfrm>
            <a:off x="3654425" y="10363200"/>
            <a:ext cx="1762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36</a:t>
            </a:r>
          </a:p>
        </p:txBody>
      </p:sp>
      <p:pic>
        <p:nvPicPr>
          <p:cNvPr id="51215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975" y="4111625"/>
            <a:ext cx="33178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341313"/>
            <a:ext cx="6022975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5" y="4197350"/>
            <a:ext cx="441007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8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7732713"/>
            <a:ext cx="5629275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325438" y="1865313"/>
            <a:ext cx="6045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1050"/>
              </a:spcBef>
              <a:spcAft>
                <a:spcPts val="213"/>
              </a:spcAft>
            </a:pPr>
            <a:r>
              <a:rPr lang="en-US" sz="1200" b="1">
                <a:latin typeface="Times New Roman" panose="02020603050405020304" pitchFamily="18" charset="0"/>
              </a:rPr>
              <a:t>Materials</a:t>
            </a:r>
          </a:p>
          <a:p>
            <a:pPr algn="just" eaLnBrk="1" hangingPunct="1">
              <a:spcAft>
                <a:spcPts val="1050"/>
              </a:spcAft>
            </a:pPr>
            <a:r>
              <a:rPr lang="en-US" sz="1400">
                <a:latin typeface="Times New Roman" panose="02020603050405020304" pitchFamily="18" charset="0"/>
              </a:rPr>
              <a:t>Test tubes from part, dropper, 10% NaOH, warm water bath, and iodine test reagent.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325438" y="2428875"/>
            <a:ext cx="6837362" cy="1603375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848"/>
              </a:lnSpc>
              <a:spcBef>
                <a:spcPts val="1050"/>
              </a:spcBef>
              <a:spcAft>
                <a:spcPts val="0"/>
              </a:spcAft>
              <a:defRPr/>
            </a:pPr>
            <a:r>
              <a:rPr lang="en-US" sz="1200" b="1">
                <a:latin typeface="Times New Roman"/>
              </a:rPr>
              <a:t>Method</a:t>
            </a:r>
          </a:p>
          <a:p>
            <a:pPr marL="708152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1.    Place 2 mL of water in a test tubes.</a:t>
            </a:r>
          </a:p>
          <a:p>
            <a:pPr marL="708152"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2.    Add 5 drops of acetone.</a:t>
            </a:r>
          </a:p>
          <a:p>
            <a:pPr marL="936752" indent="-228600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3.    Add 10 drops of 10% NaOH to a test tube and warm the tube in a warm water bath to 50-60°C.</a:t>
            </a:r>
          </a:p>
          <a:p>
            <a:pPr marL="936752" indent="-228600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4.    Add 20 drops of iodine test reagent. Look for the formation of a yellow solid precipitate. Record your results.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554038" y="6345238"/>
            <a:ext cx="6611937" cy="1222375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spcBef>
                <a:spcPts val="2100"/>
              </a:spcBef>
              <a:spcAft>
                <a:spcPts val="840"/>
              </a:spcAft>
              <a:defRPr/>
            </a:pPr>
            <a:r>
              <a:rPr lang="en-US" sz="1200" b="1">
                <a:latin typeface="Times New Roman"/>
              </a:rPr>
              <a:t>2. Oxidation of Aldehydes and Ketones (Benedict’s test)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Aldehydes are oxidized using Benedict’s solution, which contains cupric ion, Cu</a:t>
            </a:r>
            <a:r>
              <a:rPr lang="en-US" sz="1400" baseline="30000">
                <a:latin typeface="Times New Roman"/>
              </a:rPr>
              <a:t>2</a:t>
            </a:r>
            <a:r>
              <a:rPr lang="en-US" sz="1400">
                <a:latin typeface="Times New Roman"/>
              </a:rPr>
              <a:t>+.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Because ketones cannot oxidize, this test can distinguish aldehydes from ketones.</a:t>
            </a:r>
          </a:p>
          <a:p>
            <a:pPr marL="250952" indent="-228600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In the oxidation reaction, the blue green Cu</a:t>
            </a:r>
            <a:r>
              <a:rPr lang="en-US" sz="1400" baseline="30000">
                <a:latin typeface="Times New Roman"/>
              </a:rPr>
              <a:t>2</a:t>
            </a:r>
            <a:r>
              <a:rPr lang="en-US" sz="1400">
                <a:latin typeface="Times New Roman"/>
              </a:rPr>
              <a:t>+ is reduced to cuprous ion (Cu+), which forms a reddish-orange precipitate of Cu</a:t>
            </a:r>
            <a:r>
              <a:rPr lang="en-US" sz="900" b="1" spc="100">
                <a:latin typeface="Times New Roman"/>
              </a:rPr>
              <a:t>2</a:t>
            </a:r>
            <a:r>
              <a:rPr lang="en-US" sz="1400">
                <a:latin typeface="Times New Roman"/>
              </a:rPr>
              <a:t>O.</a:t>
            </a:r>
          </a:p>
        </p:txBody>
      </p:sp>
      <p:sp>
        <p:nvSpPr>
          <p:cNvPr id="52232" name="Rectangle 7"/>
          <p:cNvSpPr>
            <a:spLocks noChangeArrowheads="1"/>
          </p:cNvSpPr>
          <p:nvPr/>
        </p:nvSpPr>
        <p:spPr bwMode="auto">
          <a:xfrm>
            <a:off x="323850" y="9077325"/>
            <a:ext cx="30924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2100"/>
              </a:spcBef>
              <a:spcAft>
                <a:spcPts val="2100"/>
              </a:spcAft>
            </a:pPr>
            <a:r>
              <a:rPr lang="en-US" sz="1400">
                <a:latin typeface="Times New Roman" panose="02020603050405020304" pitchFamily="18" charset="0"/>
              </a:rPr>
              <a:t>Ketones + 2 CU+</a:t>
            </a:r>
            <a:r>
              <a:rPr lang="en-US" sz="1400" baseline="30000">
                <a:latin typeface="Times New Roman" panose="02020603050405020304" pitchFamily="18" charset="0"/>
              </a:rPr>
              <a:t>2</a:t>
            </a:r>
            <a:r>
              <a:rPr lang="en-US" sz="1400">
                <a:latin typeface="Times New Roman" panose="02020603050405020304" pitchFamily="18" charset="0"/>
              </a:rPr>
              <a:t> + 5 OH</a:t>
            </a:r>
            <a:r>
              <a:rPr lang="en-US" sz="1400" baseline="30000">
                <a:latin typeface="Times New Roman" panose="02020603050405020304" pitchFamily="18" charset="0"/>
              </a:rPr>
              <a:t>-</a:t>
            </a:r>
            <a:r>
              <a:rPr lang="en-US" sz="1400">
                <a:latin typeface="Times New Roman" panose="02020603050405020304" pitchFamily="18" charset="0"/>
              </a:rPr>
              <a:t> →  No reactions</a:t>
            </a:r>
          </a:p>
        </p:txBody>
      </p:sp>
      <p:sp>
        <p:nvSpPr>
          <p:cNvPr id="52233" name="Rectangle 8"/>
          <p:cNvSpPr>
            <a:spLocks noChangeArrowheads="1"/>
          </p:cNvSpPr>
          <p:nvPr/>
        </p:nvSpPr>
        <p:spPr bwMode="auto">
          <a:xfrm>
            <a:off x="325438" y="9656763"/>
            <a:ext cx="6837362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613"/>
              </a:lnSpc>
              <a:spcBef>
                <a:spcPts val="2100"/>
              </a:spcBef>
            </a:pPr>
            <a:r>
              <a:rPr lang="en-US" sz="1200" b="1">
                <a:latin typeface="Times New Roman" panose="02020603050405020304" pitchFamily="18" charset="0"/>
              </a:rPr>
              <a:t>Materials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Test tubes, unknown, benedict’s reagent (sodium citrate &lt; 20%, sodium carbonate 10%, copper II sulphate &lt; 2%), droppers, boiling water bath.</a:t>
            </a:r>
          </a:p>
        </p:txBody>
      </p:sp>
      <p:sp>
        <p:nvSpPr>
          <p:cNvPr id="52234" name="Rectangle 9"/>
          <p:cNvSpPr>
            <a:spLocks noChangeArrowheads="1"/>
          </p:cNvSpPr>
          <p:nvPr/>
        </p:nvSpPr>
        <p:spPr bwMode="auto">
          <a:xfrm>
            <a:off x="3654425" y="10363200"/>
            <a:ext cx="17462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37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38" y="2222500"/>
            <a:ext cx="5403850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325438" y="371475"/>
            <a:ext cx="622300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200" b="1">
                <a:latin typeface="Times New Roman" panose="02020603050405020304" pitchFamily="18" charset="0"/>
              </a:rPr>
              <a:t>Method</a:t>
            </a: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1014413" y="596900"/>
            <a:ext cx="6142037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4765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850"/>
              </a:lnSpc>
            </a:pPr>
            <a:r>
              <a:rPr lang="en-US" sz="1400">
                <a:latin typeface="Times New Roman" panose="02020603050405020304" pitchFamily="18" charset="0"/>
              </a:rPr>
              <a:t>1.    Place 10 drops of unknown in a clean test tube.</a:t>
            </a:r>
          </a:p>
          <a:p>
            <a:pPr algn="just" eaLnBrk="1" hangingPunct="1">
              <a:lnSpc>
                <a:spcPts val="1850"/>
              </a:lnSpc>
            </a:pPr>
            <a:r>
              <a:rPr lang="en-US" sz="1400">
                <a:latin typeface="Times New Roman" panose="02020603050405020304" pitchFamily="18" charset="0"/>
              </a:rPr>
              <a:t>2.    Add 2 mL of Benedict’s reagent to test tube.</a:t>
            </a:r>
          </a:p>
          <a:p>
            <a:pPr algn="just" eaLnBrk="1" hangingPunct="1">
              <a:lnSpc>
                <a:spcPts val="1850"/>
              </a:lnSpc>
            </a:pPr>
            <a:r>
              <a:rPr lang="en-US" sz="1400">
                <a:latin typeface="Times New Roman" panose="02020603050405020304" pitchFamily="18" charset="0"/>
              </a:rPr>
              <a:t>3.    Place the test tube in a boiling water bath for 5 minutes.</a:t>
            </a:r>
          </a:p>
          <a:p>
            <a:pPr algn="just" eaLnBrk="1" hangingPunct="1">
              <a:lnSpc>
                <a:spcPts val="1850"/>
              </a:lnSpc>
              <a:spcAft>
                <a:spcPts val="1475"/>
              </a:spcAft>
            </a:pPr>
            <a:r>
              <a:rPr lang="en-US" sz="1400">
                <a:latin typeface="Times New Roman" panose="02020603050405020304" pitchFamily="18" charset="0"/>
              </a:rPr>
              <a:t>4.    The appearance of the red-orange color of Cu</a:t>
            </a:r>
            <a:r>
              <a:rPr lang="en-US" sz="1400" baseline="-25000">
                <a:latin typeface="Times New Roman" panose="02020603050405020304" pitchFamily="18" charset="0"/>
              </a:rPr>
              <a:t>2</a:t>
            </a:r>
            <a:r>
              <a:rPr lang="en-US" sz="1400">
                <a:latin typeface="Times New Roman" panose="02020603050405020304" pitchFamily="18" charset="0"/>
              </a:rPr>
              <a:t>O indicates that oxidation has occurred. Moderate amounts of Cu</a:t>
            </a:r>
            <a:r>
              <a:rPr lang="en-US" sz="1400" baseline="-25000">
                <a:latin typeface="Times New Roman" panose="02020603050405020304" pitchFamily="18" charset="0"/>
              </a:rPr>
              <a:t>2</a:t>
            </a:r>
            <a:r>
              <a:rPr lang="en-US" sz="1400">
                <a:latin typeface="Times New Roman" panose="02020603050405020304" pitchFamily="18" charset="0"/>
              </a:rPr>
              <a:t>O will blend with the blue Cu</a:t>
            </a:r>
            <a:r>
              <a:rPr lang="en-US" sz="1400" baseline="30000">
                <a:latin typeface="Times New Roman" panose="02020603050405020304" pitchFamily="18" charset="0"/>
              </a:rPr>
              <a:t>2</a:t>
            </a:r>
            <a:r>
              <a:rPr lang="en-US" sz="1400">
                <a:latin typeface="Times New Roman" panose="02020603050405020304" pitchFamily="18" charset="0"/>
              </a:rPr>
              <a:t>+ solution to form green or rust color.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3654425" y="10363200"/>
            <a:ext cx="1762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38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509</Words>
  <Application>Microsoft Office PowerPoint</Application>
  <PresentationFormat>Custom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ььььь</dc:creator>
  <cp:keywords/>
  <cp:lastModifiedBy>hp</cp:lastModifiedBy>
  <cp:revision>19</cp:revision>
  <dcterms:modified xsi:type="dcterms:W3CDTF">2018-11-17T17:04:01Z</dcterms:modified>
</cp:coreProperties>
</file>